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5"/>
  </p:notesMasterIdLst>
  <p:handoutMasterIdLst>
    <p:handoutMasterId r:id="rId46"/>
  </p:handoutMasterIdLst>
  <p:sldIdLst>
    <p:sldId id="274" r:id="rId3"/>
    <p:sldId id="276" r:id="rId4"/>
    <p:sldId id="353" r:id="rId5"/>
    <p:sldId id="389" r:id="rId6"/>
    <p:sldId id="395" r:id="rId7"/>
    <p:sldId id="394" r:id="rId8"/>
    <p:sldId id="397" r:id="rId9"/>
    <p:sldId id="396" r:id="rId10"/>
    <p:sldId id="398" r:id="rId11"/>
    <p:sldId id="399" r:id="rId12"/>
    <p:sldId id="403" r:id="rId13"/>
    <p:sldId id="400" r:id="rId14"/>
    <p:sldId id="411" r:id="rId15"/>
    <p:sldId id="401" r:id="rId16"/>
    <p:sldId id="426" r:id="rId17"/>
    <p:sldId id="404" r:id="rId18"/>
    <p:sldId id="402" r:id="rId19"/>
    <p:sldId id="405" r:id="rId20"/>
    <p:sldId id="406" r:id="rId21"/>
    <p:sldId id="416" r:id="rId22"/>
    <p:sldId id="417" r:id="rId23"/>
    <p:sldId id="418" r:id="rId24"/>
    <p:sldId id="419" r:id="rId25"/>
    <p:sldId id="420" r:id="rId26"/>
    <p:sldId id="421" r:id="rId27"/>
    <p:sldId id="422" r:id="rId28"/>
    <p:sldId id="423" r:id="rId29"/>
    <p:sldId id="424" r:id="rId30"/>
    <p:sldId id="425" r:id="rId31"/>
    <p:sldId id="431" r:id="rId32"/>
    <p:sldId id="407" r:id="rId33"/>
    <p:sldId id="428" r:id="rId34"/>
    <p:sldId id="429" r:id="rId35"/>
    <p:sldId id="430" r:id="rId36"/>
    <p:sldId id="408" r:id="rId37"/>
    <p:sldId id="415" r:id="rId38"/>
    <p:sldId id="410" r:id="rId39"/>
    <p:sldId id="427" r:id="rId40"/>
    <p:sldId id="349" r:id="rId41"/>
    <p:sldId id="412" r:id="rId42"/>
    <p:sldId id="413" r:id="rId43"/>
    <p:sldId id="414" r:id="rId4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CC"/>
    <a:srgbClr val="FFF0D9"/>
    <a:srgbClr val="FFA72A"/>
    <a:srgbClr val="F0F5FA"/>
    <a:srgbClr val="1A8AFA"/>
    <a:srgbClr val="FDFFFF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68" autoAdjust="0"/>
    <p:restoredTop sz="94533" autoAdjust="0"/>
  </p:normalViewPr>
  <p:slideViewPr>
    <p:cSldViewPr>
      <p:cViewPr varScale="1">
        <p:scale>
          <a:sx n="71" d="100"/>
          <a:sy n="71" d="100"/>
        </p:scale>
        <p:origin x="402" y="6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12-Mar-16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12-Mar-16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9402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160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66816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1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9055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502266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25391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63828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61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958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12-Mar-16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bg-BG" sz="66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Въпроси</a:t>
            </a:r>
            <a:r>
              <a:rPr lang="en-US" sz="66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?</a:t>
            </a:r>
            <a:endParaRPr lang="en-US" sz="6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12-Mar-16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org/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hyperlink" Target="http://softuni.bg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judge.softuni.bg/Contests/150/First-Steps-in-Coding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57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programming-basics/" TargetMode="External"/><Relationship Id="rId21" Type="http://schemas.openxmlformats.org/officeDocument/2006/relationships/image" Target="../media/image61.png"/><Relationship Id="rId7" Type="http://schemas.openxmlformats.org/officeDocument/2006/relationships/image" Target="../media/image54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59.png"/><Relationship Id="rId2" Type="http://schemas.openxmlformats.org/officeDocument/2006/relationships/notesSlide" Target="../notesSlides/notesSlide9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56.png"/><Relationship Id="rId5" Type="http://schemas.openxmlformats.org/officeDocument/2006/relationships/image" Target="../media/image53.png"/><Relationship Id="rId15" Type="http://schemas.openxmlformats.org/officeDocument/2006/relationships/image" Target="../media/image58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60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55.png"/><Relationship Id="rId14" Type="http://schemas.openxmlformats.org/officeDocument/2006/relationships/hyperlink" Target="http://www.indeavr.com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intro-csharp-book/" TargetMode="Externa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65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s://softuni.bg/forum" TargetMode="External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67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64.png"/><Relationship Id="rId5" Type="http://schemas.openxmlformats.org/officeDocument/2006/relationships/hyperlink" Target="https://www.facebook.com/SoftwareUniversity" TargetMode="External"/><Relationship Id="rId15" Type="http://schemas.openxmlformats.org/officeDocument/2006/relationships/image" Target="../media/image66.png"/><Relationship Id="rId10" Type="http://schemas.openxmlformats.org/officeDocument/2006/relationships/image" Target="../media/image63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Relationship Id="rId14" Type="http://schemas.openxmlformats.org/officeDocument/2006/relationships/hyperlink" Target="https://softuni.bg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odevelop.com/" TargetMode="External"/><Relationship Id="rId2" Type="http://schemas.openxmlformats.org/officeDocument/2006/relationships/hyperlink" Target="https://visualstudio.com/products/visual-studio-community-v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762000"/>
            <a:ext cx="7910299" cy="1095352"/>
          </a:xfrm>
        </p:spPr>
        <p:txBody>
          <a:bodyPr>
            <a:normAutofit fontScale="90000"/>
          </a:bodyPr>
          <a:lstStyle/>
          <a:p>
            <a:r>
              <a:rPr lang="bg-BG" dirty="0" smtClean="0"/>
              <a:t>Първи стъпки в кодирането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92193"/>
            <a:ext cx="7910299" cy="1311301"/>
          </a:xfrm>
        </p:spPr>
        <p:txBody>
          <a:bodyPr>
            <a:normAutofit/>
          </a:bodyPr>
          <a:lstStyle/>
          <a:p>
            <a:r>
              <a:rPr lang="bg-BG" dirty="0" smtClean="0"/>
              <a:t>Да напишем първата си програма със </a:t>
            </a:r>
            <a:r>
              <a:rPr lang="en-US" dirty="0" smtClean="0"/>
              <a:t>C# </a:t>
            </a:r>
            <a:r>
              <a:rPr lang="bg-BG" dirty="0" smtClean="0"/>
              <a:t>и </a:t>
            </a:r>
            <a:r>
              <a:rPr lang="en-US" dirty="0" smtClean="0"/>
              <a:t>Visual Studio</a:t>
            </a:r>
            <a:endParaRPr lang="en-US" dirty="0"/>
          </a:p>
        </p:txBody>
      </p:sp>
      <p:pic>
        <p:nvPicPr>
          <p:cNvPr id="102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 descr="http://softuni.bg" title="SoftUni Code Wizard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6447" y="3906914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623912" y="3759370"/>
            <a:ext cx="797013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bg-BG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сорс</a:t>
            </a:r>
            <a:br>
              <a:rPr lang="bg-BG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bg-BG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код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17" name="Picture 16" descr="http://softuni.org" title="Software University Foundation">
            <a:hlinkClick r:id="rId6" tooltip="Software University Foundation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745783" y="2057400"/>
            <a:ext cx="2175525" cy="83855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6" name="Picture 2" descr="http://www.bravr.com/wp-content/uploads/178974500.jpg"/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3725" y="3810000"/>
            <a:ext cx="4722812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528699"/>
            <a:ext cx="3187613" cy="525135"/>
          </a:xfrm>
        </p:spPr>
        <p:txBody>
          <a:bodyPr/>
          <a:lstStyle/>
          <a:p>
            <a:r>
              <a:rPr lang="bg-BG" noProof="1" smtClean="0"/>
              <a:t>СофтУни</a:t>
            </a:r>
            <a:endParaRPr lang="en-US" noProof="1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998598"/>
            <a:ext cx="3187614" cy="444343"/>
          </a:xfrm>
        </p:spPr>
        <p:txBody>
          <a:bodyPr/>
          <a:lstStyle/>
          <a:p>
            <a:r>
              <a:rPr lang="bg-BG" noProof="1" smtClean="0"/>
              <a:t>трейнърски</a:t>
            </a:r>
            <a:r>
              <a:rPr lang="bg-BG" dirty="0" smtClean="0"/>
              <a:t> екип</a:t>
            </a:r>
            <a:endParaRPr lang="en-US" dirty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760412" y="5403725"/>
            <a:ext cx="3187613" cy="382788"/>
          </a:xfrm>
        </p:spPr>
        <p:txBody>
          <a:bodyPr/>
          <a:lstStyle/>
          <a:p>
            <a:r>
              <a:rPr lang="bg-BG" sz="2000" dirty="0" smtClean="0"/>
              <a:t>Софтуерен университет</a:t>
            </a:r>
            <a:endParaRPr lang="en-US" sz="2000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60412" y="57442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9"/>
              </a:rPr>
              <a:t>http://</a:t>
            </a:r>
            <a:r>
              <a:rPr lang="en-US" sz="1800" dirty="0" smtClean="0">
                <a:hlinkClick r:id="rId9"/>
              </a:rPr>
              <a:t>softuni.bg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4684799" cy="5570355"/>
          </a:xfrm>
        </p:spPr>
        <p:txBody>
          <a:bodyPr>
            <a:normAutofit/>
          </a:bodyPr>
          <a:lstStyle/>
          <a:p>
            <a:r>
              <a:rPr lang="bg-BG" sz="3200" dirty="0" smtClean="0"/>
              <a:t>Сорс кодът на програма се пише в секцията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Main(string[]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args)</a:t>
            </a:r>
          </a:p>
          <a:p>
            <a:pPr lvl="1"/>
            <a:r>
              <a:rPr lang="bg-BG" sz="3000" dirty="0" smtClean="0"/>
              <a:t>Между отварящата и затварящата скоба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3000" dirty="0" smtClean="0"/>
              <a:t>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bg-BG" sz="3000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bg-BG" sz="3000" dirty="0" smtClean="0"/>
              <a:t>Натиснете </a:t>
            </a:r>
            <a:r>
              <a:rPr lang="en-US" sz="3000" dirty="0" smtClean="0"/>
              <a:t>[Enter] </a:t>
            </a:r>
            <a:r>
              <a:rPr lang="bg-BG" sz="3000" dirty="0" smtClean="0"/>
              <a:t>след отварящата </a:t>
            </a:r>
            <a:r>
              <a:rPr lang="bg-BG" sz="3000" dirty="0"/>
              <a:t>скоба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bg-BG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bg-BG" sz="3000" dirty="0" smtClean="0"/>
              <a:t>Кодът на програмата се пише отместен навътре</a:t>
            </a:r>
            <a:endParaRPr lang="en-US" sz="30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Писане на програмен код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061351" y="1164568"/>
            <a:ext cx="6505061" cy="5276724"/>
            <a:chOff x="4646612" y="1151121"/>
            <a:chExt cx="7080922" cy="557645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46612" y="1151121"/>
              <a:ext cx="7080922" cy="5576451"/>
            </a:xfrm>
            <a:prstGeom prst="rect">
              <a:avLst/>
            </a:prstGeom>
          </p:spPr>
        </p:pic>
        <p:sp>
          <p:nvSpPr>
            <p:cNvPr id="7" name="Rounded Rectangle 6"/>
            <p:cNvSpPr/>
            <p:nvPr/>
          </p:nvSpPr>
          <p:spPr>
            <a:xfrm>
              <a:off x="6591236" y="5117592"/>
              <a:ext cx="2755392" cy="381000"/>
            </a:xfrm>
            <a:prstGeom prst="roundRect">
              <a:avLst>
                <a:gd name="adj" fmla="val 2652"/>
              </a:avLst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</p:spTree>
    <p:extLst>
      <p:ext uri="{BB962C8B-B14F-4D97-AF65-F5344CB8AC3E}">
        <p14:creationId xmlns:p14="http://schemas.microsoft.com/office/powerpoint/2010/main" val="327098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4684799" cy="5570355"/>
          </a:xfrm>
        </p:spPr>
        <p:txBody>
          <a:bodyPr>
            <a:normAutofit/>
          </a:bodyPr>
          <a:lstStyle/>
          <a:p>
            <a:r>
              <a:rPr lang="bg-BG" sz="3200" dirty="0" smtClean="0"/>
              <a:t>Напишете следния код:</a:t>
            </a:r>
            <a:endParaRPr lang="en-US" sz="30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Писане на програмен код (2)</a:t>
            </a:r>
            <a:endParaRPr lang="en-US" dirty="0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4875213" y="1182497"/>
            <a:ext cx="61722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Console.WriteLine("Hello C#");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1457" y="2000878"/>
            <a:ext cx="7344002" cy="452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71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За стартиране на програмата натиснете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[Ctrl + F5]</a:t>
            </a:r>
          </a:p>
          <a:p>
            <a:r>
              <a:rPr lang="bg-BG" dirty="0" smtClean="0"/>
              <a:t>Ако няма грешки, програмата ще се изпълни</a:t>
            </a:r>
          </a:p>
          <a:p>
            <a:r>
              <a:rPr lang="bg-BG" dirty="0" smtClean="0"/>
              <a:t>Резултатът ще се изпише на конзолата (в черния прозорец):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Стартиране на програмата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5161" y="3429000"/>
            <a:ext cx="8315326" cy="278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1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bg-BG" dirty="0" smtClean="0"/>
              <a:t>Тествайте кода си в онлайн </a:t>
            </a:r>
            <a:r>
              <a:rPr lang="en-US" dirty="0" smtClean="0"/>
              <a:t>judge </a:t>
            </a:r>
            <a:r>
              <a:rPr lang="bg-BG" dirty="0" smtClean="0"/>
              <a:t>системата</a:t>
            </a:r>
            <a:r>
              <a:rPr lang="en-US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judge.softuni.bg/Contests/150/First-Steps-in-Coding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Тестване на програмата в </a:t>
            </a:r>
            <a:r>
              <a:rPr lang="en-US" dirty="0" smtClean="0"/>
              <a:t>Judge</a:t>
            </a:r>
            <a:endParaRPr lang="en-US" dirty="0"/>
          </a:p>
        </p:txBody>
      </p:sp>
      <p:pic>
        <p:nvPicPr>
          <p:cNvPr id="7" name="Picture 6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097" y="2667000"/>
            <a:ext cx="7029454" cy="373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7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Писане извън тялото на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  <a:r>
              <a:rPr lang="bg-BG" dirty="0" smtClean="0"/>
              <a:t> метода:</a:t>
            </a:r>
            <a:endParaRPr lang="en-US" dirty="0" smtClean="0"/>
          </a:p>
          <a:p>
            <a:endParaRPr lang="en-US" dirty="0"/>
          </a:p>
          <a:p>
            <a:r>
              <a:rPr lang="bg-BG" dirty="0" smtClean="0"/>
              <a:t>Бъркане на малки и главни букви:</a:t>
            </a:r>
            <a:endParaRPr lang="en-US" dirty="0" smtClean="0"/>
          </a:p>
          <a:p>
            <a:endParaRPr lang="en-US" dirty="0"/>
          </a:p>
          <a:p>
            <a:r>
              <a:rPr lang="bg-BG" dirty="0" smtClean="0"/>
              <a:t>Липса на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en-US" dirty="0" smtClean="0"/>
              <a:t> </a:t>
            </a:r>
            <a:r>
              <a:rPr lang="bg-BG" dirty="0" smtClean="0"/>
              <a:t>в края на всяка команда</a:t>
            </a:r>
            <a:endParaRPr lang="en-US" dirty="0" smtClean="0"/>
          </a:p>
          <a:p>
            <a:endParaRPr lang="en-US" dirty="0"/>
          </a:p>
          <a:p>
            <a:r>
              <a:rPr lang="bg-BG" dirty="0" smtClean="0"/>
              <a:t>Липсваща кавичка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bg-BG" dirty="0" smtClean="0"/>
              <a:t> или липсваща скоба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smtClean="0"/>
              <a:t> </a:t>
            </a:r>
            <a:r>
              <a:rPr lang="bg-BG" dirty="0" smtClean="0"/>
              <a:t>или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Типични грешки в </a:t>
            </a:r>
            <a:r>
              <a:rPr lang="en-US" dirty="0" smtClean="0"/>
              <a:t>C# </a:t>
            </a:r>
            <a:r>
              <a:rPr lang="bg-BG" dirty="0" smtClean="0"/>
              <a:t>програмите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642" y="1855694"/>
            <a:ext cx="5105400" cy="636645"/>
          </a:xfrm>
          <a:prstGeom prst="roundRect">
            <a:avLst>
              <a:gd name="adj" fmla="val 5807"/>
            </a:avLst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36" y="3250498"/>
            <a:ext cx="5102506" cy="583144"/>
          </a:xfrm>
          <a:prstGeom prst="roundRect">
            <a:avLst>
              <a:gd name="adj" fmla="val 5807"/>
            </a:avLst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7653" y="3250498"/>
            <a:ext cx="4875082" cy="583144"/>
          </a:xfrm>
          <a:prstGeom prst="roundRect">
            <a:avLst>
              <a:gd name="adj" fmla="val 5807"/>
            </a:avLst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642" y="4632850"/>
            <a:ext cx="5105400" cy="615965"/>
          </a:xfrm>
          <a:prstGeom prst="roundRect">
            <a:avLst>
              <a:gd name="adj" fmla="val 5807"/>
            </a:avLst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641" y="5974152"/>
            <a:ext cx="4888785" cy="550849"/>
          </a:xfrm>
          <a:prstGeom prst="roundRect">
            <a:avLst>
              <a:gd name="adj" fmla="val 5807"/>
            </a:avLst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0442" y="5974151"/>
            <a:ext cx="5337970" cy="550847"/>
          </a:xfrm>
          <a:prstGeom prst="roundRect">
            <a:avLst>
              <a:gd name="adj" fmla="val 5807"/>
            </a:avLst>
          </a:prstGeom>
        </p:spPr>
      </p:pic>
    </p:spTree>
    <p:extLst>
      <p:ext uri="{BB962C8B-B14F-4D97-AF65-F5344CB8AC3E}">
        <p14:creationId xmlns:p14="http://schemas.microsoft.com/office/powerpoint/2010/main" val="284280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Конзолни програмки със </a:t>
            </a:r>
            <a:r>
              <a:rPr lang="en-US" dirty="0" smtClean="0"/>
              <a:t>C#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 smtClean="0"/>
              <a:t>Упражнения в клас (</a:t>
            </a:r>
            <a:r>
              <a:rPr lang="bg-BG" noProof="1" smtClean="0"/>
              <a:t>лаб</a:t>
            </a:r>
            <a:r>
              <a:rPr lang="bg-BG" dirty="0" smtClean="0"/>
              <a:t>)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90426" y="666750"/>
            <a:ext cx="5969000" cy="36766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4609782" y="1295400"/>
            <a:ext cx="6666230" cy="35401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/>
          <p:nvPr/>
        </p:nvPicPr>
        <p:blipFill>
          <a:blip r:embed="rId4"/>
          <a:stretch>
            <a:fillRect/>
          </a:stretch>
        </p:blipFill>
        <p:spPr>
          <a:xfrm>
            <a:off x="4341812" y="363220"/>
            <a:ext cx="4151630" cy="13893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516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284" y="5702117"/>
            <a:ext cx="107211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bg-BG" dirty="0" smtClean="0"/>
              <a:t>Да направим графична програмка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284" y="914400"/>
            <a:ext cx="8435128" cy="443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9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013" y="1143000"/>
            <a:ext cx="5141999" cy="2329166"/>
          </a:xfrm>
        </p:spPr>
        <p:txBody>
          <a:bodyPr anchor="ctr" anchorCtr="0"/>
          <a:lstStyle/>
          <a:p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Конзолните приложения</a:t>
            </a:r>
            <a:r>
              <a:rPr lang="bg-BG" dirty="0" smtClean="0"/>
              <a:t> четат входните си данни и отпечатват изхода си на текстова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конзола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Конзолни и настолни приложения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690" y="1374383"/>
            <a:ext cx="5504722" cy="1864866"/>
          </a:xfrm>
          <a:prstGeom prst="rect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3690" y="3700766"/>
            <a:ext cx="5504722" cy="270003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19013" y="3899647"/>
            <a:ext cx="5141999" cy="2289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04747" lvl="0" indent="-304747">
              <a:lnSpc>
                <a:spcPct val="105000"/>
              </a:lnSpc>
              <a:spcBef>
                <a:spcPts val="24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</a:pPr>
            <a:r>
              <a:rPr lang="bg-BG" sz="3400" dirty="0">
                <a:solidFill>
                  <a:srgbClr val="FBEEC9">
                    <a:lumMod val="75000"/>
                  </a:srgbClr>
                </a:solidFill>
              </a:rPr>
              <a:t>Настолните (</a:t>
            </a:r>
            <a:r>
              <a:rPr lang="en-US" sz="3400" dirty="0">
                <a:solidFill>
                  <a:srgbClr val="FBEEC9">
                    <a:lumMod val="75000"/>
                  </a:srgbClr>
                </a:solidFill>
              </a:rPr>
              <a:t>desktop) </a:t>
            </a:r>
            <a:r>
              <a:rPr lang="bg-BG" sz="3400" dirty="0">
                <a:solidFill>
                  <a:srgbClr val="FBEEC9">
                    <a:lumMod val="75000"/>
                  </a:srgbClr>
                </a:solidFill>
              </a:rPr>
              <a:t>приложения</a:t>
            </a:r>
            <a:r>
              <a:rPr lang="bg-BG" sz="3400" dirty="0">
                <a:solidFill>
                  <a:prstClr val="white"/>
                </a:solidFill>
              </a:rPr>
              <a:t> имат графичен потребителски интерфейс (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GUI</a:t>
            </a:r>
            <a:r>
              <a:rPr lang="en-US" sz="3400" dirty="0">
                <a:solidFill>
                  <a:prstClr val="white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1913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800" dirty="0" smtClean="0"/>
              <a:t>Създаване на </a:t>
            </a:r>
            <a:r>
              <a:rPr lang="en-US" sz="3800" dirty="0" smtClean="0"/>
              <a:t>Windows Forms </a:t>
            </a:r>
            <a:r>
              <a:rPr lang="bg-BG" sz="3800" dirty="0" smtClean="0"/>
              <a:t>приложение</a:t>
            </a:r>
            <a:endParaRPr lang="en-US" sz="3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642" y="1169895"/>
            <a:ext cx="9359619" cy="527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608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Редактор за потребителски интерфейс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617980" y="1066800"/>
            <a:ext cx="8952865" cy="540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1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Съдържание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4" y="1191467"/>
            <a:ext cx="8570998" cy="5530010"/>
          </a:xfrm>
        </p:spPr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bg-BG" dirty="0"/>
              <a:t>Какво означава да програмираме?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bg-BG" dirty="0" smtClean="0"/>
              <a:t>Първа програмка със </a:t>
            </a:r>
            <a:r>
              <a:rPr lang="en-US" dirty="0" smtClean="0"/>
              <a:t>C</a:t>
            </a:r>
            <a:r>
              <a:rPr lang="en-US" dirty="0"/>
              <a:t>#</a:t>
            </a:r>
            <a:r>
              <a:rPr lang="bg-BG" dirty="0"/>
              <a:t> и </a:t>
            </a:r>
            <a:r>
              <a:rPr lang="en-US" dirty="0"/>
              <a:t>Visual Studio</a:t>
            </a:r>
          </a:p>
          <a:p>
            <a:pPr marL="514350" lvl="0" indent="-514350">
              <a:buFont typeface="+mj-lt"/>
              <a:buAutoNum type="arabicPeriod"/>
            </a:pPr>
            <a:r>
              <a:rPr lang="bg-BG" dirty="0" smtClean="0"/>
              <a:t>Да направим конзолна програма</a:t>
            </a:r>
          </a:p>
          <a:p>
            <a:pPr marL="712788" lvl="1" indent="-409575"/>
            <a:r>
              <a:rPr lang="bg-BG" dirty="0" smtClean="0"/>
              <a:t>Създаване на конзолна </a:t>
            </a:r>
            <a:r>
              <a:rPr lang="en-US" dirty="0" smtClean="0"/>
              <a:t>C# </a:t>
            </a:r>
            <a:r>
              <a:rPr lang="bg-BG" dirty="0" smtClean="0"/>
              <a:t>програма</a:t>
            </a:r>
          </a:p>
          <a:p>
            <a:pPr marL="712788" lvl="1" indent="-409575"/>
            <a:r>
              <a:rPr lang="bg-BG" dirty="0" smtClean="0"/>
              <a:t>Стартиране на програмата</a:t>
            </a:r>
          </a:p>
          <a:p>
            <a:pPr marL="712788" lvl="1" indent="-409575"/>
            <a:r>
              <a:rPr lang="bg-BG" dirty="0" smtClean="0"/>
              <a:t>Тестване в </a:t>
            </a:r>
            <a:r>
              <a:rPr lang="en-US" dirty="0" smtClean="0"/>
              <a:t>judge </a:t>
            </a:r>
            <a:r>
              <a:rPr lang="bg-BG" dirty="0" smtClean="0"/>
              <a:t>системата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bg-BG" dirty="0" smtClean="0"/>
              <a:t>Да напишем графична програма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bg-BG" dirty="0" smtClean="0"/>
              <a:t>Да напишем уеб приложение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7895" y="1905000"/>
            <a:ext cx="3292917" cy="424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Поставяне на контроли във формата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847090" y="1132840"/>
            <a:ext cx="10494645" cy="534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14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90412" y="1271402"/>
            <a:ext cx="3846600" cy="5129398"/>
          </a:xfrm>
        </p:spPr>
        <p:txBody>
          <a:bodyPr anchor="ctr" anchorCtr="0">
            <a:normAutofit fontScale="92500"/>
          </a:bodyPr>
          <a:lstStyle/>
          <a:p>
            <a:pPr lvl="0"/>
            <a:r>
              <a:rPr lang="bg-BG" dirty="0" smtClean="0"/>
              <a:t>Задаваме имена </a:t>
            </a:r>
            <a:r>
              <a:rPr lang="bg-BG" dirty="0"/>
              <a:t>на текстовите полета: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textBox1</a:t>
            </a:r>
            <a:r>
              <a:rPr lang="bg-BG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textBox2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textBoxSum</a:t>
            </a:r>
            <a:endParaRPr lang="en-US" noProof="1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lvl="0"/>
            <a:r>
              <a:rPr lang="bg-BG" dirty="0" smtClean="0"/>
              <a:t>Име </a:t>
            </a:r>
            <a:r>
              <a:rPr lang="bg-BG" dirty="0"/>
              <a:t>на бутона: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buttonCalculate</a:t>
            </a:r>
            <a:endParaRPr lang="en-US" noProof="1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lvl="0"/>
            <a:r>
              <a:rPr lang="bg-BG" dirty="0" smtClean="0"/>
              <a:t>Име </a:t>
            </a:r>
            <a:r>
              <a:rPr lang="bg-BG" dirty="0"/>
              <a:t>на формата: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FormCalculate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Задаване на имена на контролите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4189412" y="1600200"/>
            <a:ext cx="7505937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95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4151399" cy="5570355"/>
          </a:xfrm>
        </p:spPr>
        <p:txBody>
          <a:bodyPr/>
          <a:lstStyle/>
          <a:p>
            <a:pPr lvl="0"/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buttonCalculate</a:t>
            </a:r>
            <a:r>
              <a:rPr lang="bg-BG" noProof="1" smtClean="0"/>
              <a:t> </a:t>
            </a:r>
            <a:r>
              <a:rPr lang="bg-BG" noProof="1" smtClean="0">
                <a:sym typeface="Wingdings" panose="05000000000000000000" pitchFamily="2" charset="2"/>
              </a:rPr>
              <a:t></a:t>
            </a:r>
            <a:r>
              <a:rPr lang="bg-BG" noProof="1" smtClean="0"/>
              <a:t> "</a:t>
            </a: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</a:rPr>
              <a:t>Calculate</a:t>
            </a:r>
            <a:r>
              <a:rPr lang="bg-BG" noProof="1" smtClean="0"/>
              <a:t>"</a:t>
            </a:r>
          </a:p>
          <a:p>
            <a:pPr lvl="0"/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label1</a:t>
            </a:r>
            <a:r>
              <a:rPr lang="bg-BG" noProof="1" smtClean="0"/>
              <a:t> </a:t>
            </a:r>
            <a:r>
              <a:rPr lang="bg-BG" noProof="1" smtClean="0">
                <a:sym typeface="Wingdings" panose="05000000000000000000" pitchFamily="2" charset="2"/>
              </a:rPr>
              <a:t></a:t>
            </a:r>
            <a:r>
              <a:rPr lang="bg-BG" noProof="1" smtClean="0"/>
              <a:t> "</a:t>
            </a:r>
            <a:r>
              <a:rPr lang="bg-BG" b="1" noProof="1" smtClean="0"/>
              <a:t>+</a:t>
            </a:r>
            <a:r>
              <a:rPr lang="bg-BG" noProof="1" smtClean="0"/>
              <a:t>"</a:t>
            </a:r>
          </a:p>
          <a:p>
            <a:pPr lvl="0"/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label2</a:t>
            </a:r>
            <a:r>
              <a:rPr lang="bg-BG" noProof="1" smtClean="0"/>
              <a:t> </a:t>
            </a:r>
            <a:r>
              <a:rPr lang="bg-BG" noProof="1" smtClean="0">
                <a:sym typeface="Wingdings" panose="05000000000000000000" pitchFamily="2" charset="2"/>
              </a:rPr>
              <a:t></a:t>
            </a:r>
            <a:r>
              <a:rPr lang="bg-BG" noProof="1" smtClean="0"/>
              <a:t> "</a:t>
            </a:r>
            <a:r>
              <a:rPr lang="bg-BG" b="1" noProof="1" smtClean="0"/>
              <a:t>=</a:t>
            </a:r>
            <a:r>
              <a:rPr lang="bg-BG" noProof="1" smtClean="0"/>
              <a:t>"</a:t>
            </a:r>
          </a:p>
          <a:p>
            <a:pPr lvl="0"/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Form1</a:t>
            </a:r>
            <a:r>
              <a:rPr lang="bg-BG" noProof="1" smtClean="0"/>
              <a:t> </a:t>
            </a:r>
            <a:r>
              <a:rPr lang="bg-BG" noProof="1" smtClean="0">
                <a:sym typeface="Wingdings" panose="05000000000000000000" pitchFamily="2" charset="2"/>
              </a:rPr>
              <a:t></a:t>
            </a:r>
            <a:r>
              <a:rPr lang="bg-BG" noProof="1" smtClean="0"/>
              <a:t> "</a:t>
            </a: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</a:rPr>
              <a:t>Sumator</a:t>
            </a:r>
            <a:r>
              <a:rPr lang="bg-BG" noProof="1" smtClean="0"/>
              <a:t>"</a:t>
            </a:r>
            <a:endParaRPr lang="bg-BG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Задаване на заглавия (</a:t>
            </a:r>
            <a:r>
              <a:rPr lang="en-US" dirty="0" smtClean="0"/>
              <a:t>Text)</a:t>
            </a:r>
            <a:r>
              <a:rPr lang="bg-BG" dirty="0" smtClean="0"/>
              <a:t> в контролите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3891046" y="1981200"/>
            <a:ext cx="7689766" cy="443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42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Визуално подреждане </a:t>
            </a:r>
            <a:r>
              <a:rPr lang="bg-BG" dirty="0" smtClean="0"/>
              <a:t>на контролите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1190625" y="1261462"/>
            <a:ext cx="9780587" cy="513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58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bg-BG" dirty="0" smtClean="0"/>
              <a:t>Стартираме приложението с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[Ctrl+F5]</a:t>
            </a:r>
            <a:endParaRPr lang="bg-BG" dirty="0" smtClean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bg-BG" dirty="0"/>
          </a:p>
          <a:p>
            <a:pPr>
              <a:lnSpc>
                <a:spcPct val="100000"/>
              </a:lnSpc>
            </a:pPr>
            <a:endParaRPr lang="bg-BG" dirty="0" smtClean="0"/>
          </a:p>
          <a:p>
            <a:pPr>
              <a:lnSpc>
                <a:spcPct val="100000"/>
              </a:lnSpc>
            </a:pPr>
            <a:endParaRPr lang="bg-BG" dirty="0"/>
          </a:p>
          <a:p>
            <a:pPr>
              <a:lnSpc>
                <a:spcPct val="100000"/>
              </a:lnSpc>
            </a:pPr>
            <a:endParaRPr lang="bg-BG" dirty="0" smtClean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bg-BG" dirty="0" smtClean="0"/>
              <a:t>Приложението тръгва, но не работи</a:t>
            </a:r>
          </a:p>
          <a:p>
            <a:pPr lvl="1">
              <a:lnSpc>
                <a:spcPct val="100000"/>
              </a:lnSpc>
            </a:pPr>
            <a:r>
              <a:rPr lang="bg-BG" dirty="0" smtClean="0"/>
              <a:t>Не е зададено какво да се случва при натискане на бутона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Тестване на приложението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3324225" y="2159000"/>
            <a:ext cx="5540375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30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bg-BG" sz="3000" dirty="0" smtClean="0"/>
              <a:t>Кликваме 2 пъти върху бутона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[Calculate]</a:t>
            </a:r>
            <a:r>
              <a:rPr lang="bg-BG" sz="3000" dirty="0" smtClean="0"/>
              <a:t>, за да напишем </a:t>
            </a:r>
            <a:r>
              <a:rPr lang="en-US" sz="3000" dirty="0" smtClean="0"/>
              <a:t>C# </a:t>
            </a:r>
            <a:r>
              <a:rPr lang="bg-BG" sz="3000" dirty="0" smtClean="0"/>
              <a:t>кода, който ще сумира числата при натискане на бутона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Сумиране на числата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2506662" y="2254661"/>
            <a:ext cx="7175500" cy="427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9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Пишем </a:t>
            </a:r>
            <a:r>
              <a:rPr lang="en-US" dirty="0" smtClean="0"/>
              <a:t>C# </a:t>
            </a:r>
            <a:r>
              <a:rPr lang="bg-BG" dirty="0" smtClean="0"/>
              <a:t>кода за бутона </a:t>
            </a:r>
            <a:r>
              <a:rPr lang="en-US" dirty="0" smtClean="0"/>
              <a:t>[Calculate]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1293812" y="1196788"/>
            <a:ext cx="9559013" cy="525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071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Стартираме с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[Ctrl+F5]</a:t>
            </a:r>
            <a:r>
              <a:rPr lang="bg-BG" dirty="0" smtClean="0"/>
              <a:t> и тестваме приложението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Тестваме приложението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933655" y="2057403"/>
            <a:ext cx="4080510" cy="2001520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6451842" y="2057400"/>
            <a:ext cx="4053205" cy="1987550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4"/>
          <a:stretch>
            <a:fillRect/>
          </a:stretch>
        </p:blipFill>
        <p:spPr>
          <a:xfrm>
            <a:off x="927417" y="4371540"/>
            <a:ext cx="4065905" cy="1994338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5"/>
          <a:stretch>
            <a:fillRect/>
          </a:stretch>
        </p:blipFill>
        <p:spPr>
          <a:xfrm>
            <a:off x="5686670" y="4371541"/>
            <a:ext cx="5589342" cy="199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735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800" dirty="0" smtClean="0"/>
              <a:t>Промяна в кода: хващане на грешни числа</a:t>
            </a:r>
            <a:endParaRPr lang="en-US" sz="3800" dirty="0"/>
          </a:p>
        </p:txBody>
      </p:sp>
      <p:sp>
        <p:nvSpPr>
          <p:cNvPr id="7" name="Rectangle 6"/>
          <p:cNvSpPr/>
          <p:nvPr/>
        </p:nvSpPr>
        <p:spPr>
          <a:xfrm>
            <a:off x="684212" y="1187127"/>
            <a:ext cx="10867799" cy="526297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void buttonCalculate_Click(object sender, EventArgs e)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try</a:t>
            </a:r>
            <a:endParaRPr lang="bg-BG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var num1 = decimal.Parse(this.textBox1.Text);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var num2 = decimal.Parse(this.textBox2.Text);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var sum = num1 + num2;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textBoxSum.Text = sum.ToString();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catch (Exception)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textBoxSum.Text = "error";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1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Вече приложението работи коректно</a:t>
            </a:r>
          </a:p>
          <a:p>
            <a:pPr lvl="1"/>
            <a:r>
              <a:rPr lang="bg-BG" dirty="0" smtClean="0"/>
              <a:t>При въвеждане на числа, те се сумират коректно</a:t>
            </a:r>
          </a:p>
          <a:p>
            <a:pPr lvl="1"/>
            <a:r>
              <a:rPr lang="bg-BG" dirty="0" smtClean="0"/>
              <a:t>При грешни числа резултатът е 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error</a:t>
            </a:r>
            <a:r>
              <a:rPr lang="bg-BG" dirty="0" smtClean="0"/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Тестваме приложението отново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912812" y="3566160"/>
            <a:ext cx="4847664" cy="2377440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3"/>
          <a:stretch>
            <a:fillRect/>
          </a:stretch>
        </p:blipFill>
        <p:spPr>
          <a:xfrm>
            <a:off x="6352857" y="3566160"/>
            <a:ext cx="4846955" cy="23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3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84114"/>
            <a:ext cx="8938472" cy="146738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bg-BG" dirty="0" smtClean="0"/>
              <a:t>Какво означава</a:t>
            </a:r>
            <a:br>
              <a:rPr lang="bg-BG" dirty="0" smtClean="0"/>
            </a:br>
            <a:r>
              <a:rPr lang="bg-BG" dirty="0" smtClean="0"/>
              <a:t>"да програмираме"?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88" y="921714"/>
            <a:ext cx="3524026" cy="3637568"/>
          </a:xfrm>
          <a:prstGeom prst="rect">
            <a:avLst/>
          </a:prstGeom>
        </p:spPr>
      </p:pic>
      <p:pic>
        <p:nvPicPr>
          <p:cNvPr id="2050" name="Picture 2" descr="http://leusd.scoa.schoolfusion.us/modules/groups/homepagefiles/cms/568543/Image/codingBlu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65" y="1150314"/>
            <a:ext cx="3577914" cy="3180368"/>
          </a:xfrm>
          <a:prstGeom prst="ellipse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edu.stemjobs.com/wp-content/uploads/2015/05/cod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7902" y="2044682"/>
            <a:ext cx="3790950" cy="2132738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5032198"/>
            <a:ext cx="10363200" cy="820600"/>
          </a:xfrm>
        </p:spPr>
        <p:txBody>
          <a:bodyPr/>
          <a:lstStyle/>
          <a:p>
            <a:r>
              <a:rPr lang="bg-BG" dirty="0" smtClean="0"/>
              <a:t>Графично приложение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bg-BG" dirty="0" smtClean="0"/>
              <a:t>Упражнение </a:t>
            </a:r>
            <a:r>
              <a:rPr lang="bg-BG" dirty="0" smtClean="0"/>
              <a:t>в клас (</a:t>
            </a:r>
            <a:r>
              <a:rPr lang="bg-BG" noProof="1" smtClean="0"/>
              <a:t>лаб</a:t>
            </a:r>
            <a:r>
              <a:rPr lang="bg-BG" dirty="0" smtClean="0"/>
              <a:t>)</a:t>
            </a:r>
            <a:endParaRPr lang="en-US" dirty="0"/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727009" y="636494"/>
            <a:ext cx="7348603" cy="404150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6142907" y="1595663"/>
            <a:ext cx="5007599" cy="245587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1747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284" y="5625917"/>
            <a:ext cx="107211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bg-BG" dirty="0" smtClean="0"/>
              <a:t>Да </a:t>
            </a:r>
            <a:r>
              <a:rPr lang="bg-BG" smtClean="0"/>
              <a:t>направим уеб приложение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084" y="1295400"/>
            <a:ext cx="7825528" cy="402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0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013" y="1066800"/>
            <a:ext cx="5141999" cy="2329166"/>
          </a:xfrm>
        </p:spPr>
        <p:txBody>
          <a:bodyPr anchor="ctr" anchorCtr="0"/>
          <a:lstStyle/>
          <a:p>
            <a:r>
              <a:rPr lang="bg-BG" sz="3200" dirty="0" smtClean="0">
                <a:solidFill>
                  <a:schemeClr val="tx2">
                    <a:lumMod val="75000"/>
                  </a:schemeClr>
                </a:solidFill>
              </a:rPr>
              <a:t>Конзолните приложения</a:t>
            </a:r>
            <a:r>
              <a:rPr lang="bg-BG" sz="3200" dirty="0" smtClean="0"/>
              <a:t> четат входните си данни и отпечатват изхода си на текстова </a:t>
            </a:r>
            <a:r>
              <a:rPr lang="bg-BG" sz="3200" dirty="0" smtClean="0">
                <a:solidFill>
                  <a:schemeClr val="tx2">
                    <a:lumMod val="75000"/>
                  </a:schemeClr>
                </a:solidFill>
              </a:rPr>
              <a:t>конзола</a:t>
            </a:r>
            <a:endParaRPr lang="en-US" sz="3200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Конзолни и уеб приложения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690" y="1295400"/>
            <a:ext cx="5504722" cy="1864866"/>
          </a:xfrm>
          <a:prstGeom prst="rect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419013" y="3581400"/>
            <a:ext cx="5141999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04747" lvl="0" indent="-304747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</a:pPr>
            <a:r>
              <a:rPr lang="bg-BG" sz="3200" dirty="0" smtClean="0">
                <a:solidFill>
                  <a:srgbClr val="FBEEC9">
                    <a:lumMod val="75000"/>
                  </a:srgbClr>
                </a:solidFill>
              </a:rPr>
              <a:t>Уеб</a:t>
            </a:r>
            <a:r>
              <a:rPr lang="en-US" sz="3200" dirty="0" smtClean="0">
                <a:solidFill>
                  <a:srgbClr val="FBEEC9">
                    <a:lumMod val="75000"/>
                  </a:srgbClr>
                </a:solidFill>
              </a:rPr>
              <a:t> </a:t>
            </a:r>
            <a:r>
              <a:rPr lang="bg-BG" sz="3200" dirty="0" smtClean="0">
                <a:solidFill>
                  <a:srgbClr val="FBEEC9">
                    <a:lumMod val="75000"/>
                  </a:srgbClr>
                </a:solidFill>
              </a:rPr>
              <a:t>приложенията</a:t>
            </a:r>
            <a:r>
              <a:rPr lang="bg-BG" sz="3200" dirty="0" smtClean="0">
                <a:solidFill>
                  <a:prstClr val="white"/>
                </a:solidFill>
              </a:rPr>
              <a:t> ползват уеб-базиран </a:t>
            </a:r>
            <a:r>
              <a:rPr lang="bg-BG" sz="3200" dirty="0">
                <a:solidFill>
                  <a:prstClr val="white"/>
                </a:solidFill>
              </a:rPr>
              <a:t>потребителски </a:t>
            </a:r>
            <a:r>
              <a:rPr lang="bg-BG" sz="3200" dirty="0" smtClean="0">
                <a:solidFill>
                  <a:prstClr val="white"/>
                </a:solidFill>
              </a:rPr>
              <a:t>интерфейс</a:t>
            </a:r>
          </a:p>
          <a:p>
            <a:pPr marL="914240" lvl="1" indent="-304747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</a:pPr>
            <a:r>
              <a:rPr lang="bg-BG" sz="3200" dirty="0" smtClean="0">
                <a:solidFill>
                  <a:prstClr val="white"/>
                </a:solidFill>
              </a:rPr>
              <a:t>Работят през </a:t>
            </a:r>
            <a:r>
              <a:rPr lang="bg-BG" sz="3200" dirty="0" smtClean="0">
                <a:solidFill>
                  <a:schemeClr val="tx2">
                    <a:lumMod val="75000"/>
                  </a:schemeClr>
                </a:solidFill>
              </a:rPr>
              <a:t>уеб браузър</a:t>
            </a:r>
            <a:r>
              <a:rPr lang="bg-BG" sz="3200" dirty="0" smtClean="0">
                <a:solidFill>
                  <a:prstClr val="white"/>
                </a:solidFill>
              </a:rPr>
              <a:t> и </a:t>
            </a:r>
            <a:r>
              <a:rPr lang="bg-BG" sz="3200" dirty="0" smtClean="0">
                <a:solidFill>
                  <a:schemeClr val="tx2">
                    <a:lumMod val="75000"/>
                  </a:schemeClr>
                </a:solidFill>
              </a:rPr>
              <a:t>уеб сървър</a:t>
            </a: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3690" y="3581672"/>
            <a:ext cx="5504722" cy="282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35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Създаване на уеб приложение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011" y="1124636"/>
            <a:ext cx="9448802" cy="532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66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уеб </a:t>
            </a:r>
            <a:r>
              <a:rPr lang="bg-BG" dirty="0" smtClean="0"/>
              <a:t>приложение</a:t>
            </a:r>
            <a:r>
              <a:rPr lang="en-US" dirty="0" smtClean="0"/>
              <a:t> 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095" y="1155894"/>
            <a:ext cx="6744634" cy="526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287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Създаване на изглед: </a:t>
            </a:r>
            <a:r>
              <a:rPr lang="en-US" noProof="1" smtClean="0"/>
              <a:t>Index.cshtml</a:t>
            </a:r>
            <a:endParaRPr lang="en-US" noProof="1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2" y="1182497"/>
            <a:ext cx="10488489" cy="516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55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Създаване на действие</a:t>
            </a:r>
            <a:r>
              <a:rPr lang="en-US" dirty="0" smtClean="0"/>
              <a:t>: </a:t>
            </a:r>
            <a:r>
              <a:rPr lang="en-US" noProof="1" smtClean="0"/>
              <a:t>HomeCntroller.cs</a:t>
            </a:r>
            <a:endParaRPr lang="en-US" noProof="1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212" y="1111335"/>
            <a:ext cx="8534400" cy="542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69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sz="3200" dirty="0" smtClean="0"/>
              <a:t>Стартираме уеб приложението с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[Ctrl+F5]</a:t>
            </a:r>
          </a:p>
          <a:p>
            <a:r>
              <a:rPr lang="bg-BG" sz="3200" dirty="0" smtClean="0"/>
              <a:t>Тестваме в уеб браузъра с различни числа</a:t>
            </a: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Стартиране на уеб приложението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549" y="2621056"/>
            <a:ext cx="7448550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02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5032198"/>
            <a:ext cx="10363200" cy="820600"/>
          </a:xfrm>
        </p:spPr>
        <p:txBody>
          <a:bodyPr/>
          <a:lstStyle/>
          <a:p>
            <a:r>
              <a:rPr lang="bg-BG" dirty="0" smtClean="0"/>
              <a:t>Изграждане на уеб приложение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bg-BG" dirty="0" smtClean="0"/>
              <a:t>Упражнение </a:t>
            </a:r>
            <a:r>
              <a:rPr lang="bg-BG" dirty="0" smtClean="0"/>
              <a:t>в клас (</a:t>
            </a:r>
            <a:r>
              <a:rPr lang="bg-BG" noProof="1" smtClean="0"/>
              <a:t>лаб</a:t>
            </a:r>
            <a:r>
              <a:rPr lang="bg-BG" dirty="0" smtClean="0"/>
              <a:t>)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012" y="631410"/>
            <a:ext cx="7102046" cy="416919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412" y="1360447"/>
            <a:ext cx="5780087" cy="297134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270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bg-BG" sz="3200" dirty="0" smtClean="0">
                <a:solidFill>
                  <a:schemeClr val="tx2">
                    <a:lumMod val="75000"/>
                  </a:schemeClr>
                </a:solidFill>
              </a:rPr>
              <a:t>Програмиране</a:t>
            </a:r>
            <a:r>
              <a:rPr lang="bg-BG" sz="3200" dirty="0" smtClean="0"/>
              <a:t> означава да пишеш</a:t>
            </a:r>
            <a:r>
              <a:rPr lang="en-US" sz="3200" dirty="0" smtClean="0"/>
              <a:t> </a:t>
            </a:r>
            <a:r>
              <a:rPr lang="bg-BG" sz="3200" dirty="0" smtClean="0"/>
              <a:t>команди за компютъра</a:t>
            </a:r>
          </a:p>
          <a:p>
            <a:pPr lvl="1">
              <a:lnSpc>
                <a:spcPct val="100000"/>
              </a:lnSpc>
            </a:pPr>
            <a:r>
              <a:rPr lang="bg-BG" sz="3000" dirty="0" smtClean="0"/>
              <a:t>Компютърна програма е </a:t>
            </a:r>
            <a:r>
              <a:rPr lang="bg-BG" sz="3000" dirty="0" smtClean="0">
                <a:solidFill>
                  <a:schemeClr val="tx2">
                    <a:lumMod val="75000"/>
                  </a:schemeClr>
                </a:solidFill>
              </a:rPr>
              <a:t>поредица команди</a:t>
            </a:r>
            <a:endParaRPr lang="en-US" sz="3000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bg-BG" sz="3000" dirty="0" smtClean="0"/>
              <a:t>Използва се </a:t>
            </a:r>
            <a:r>
              <a:rPr lang="bg-BG" sz="3000" dirty="0" smtClean="0">
                <a:solidFill>
                  <a:schemeClr val="tx2">
                    <a:lumMod val="75000"/>
                  </a:schemeClr>
                </a:solidFill>
              </a:rPr>
              <a:t>език за програмиране </a:t>
            </a:r>
            <a:r>
              <a:rPr lang="bg-BG" sz="3000" dirty="0" smtClean="0"/>
              <a:t>(например </a:t>
            </a:r>
            <a:r>
              <a:rPr lang="en-US" sz="3000" dirty="0" smtClean="0"/>
              <a:t>C#</a:t>
            </a:r>
            <a:r>
              <a:rPr lang="bg-BG" sz="3000" dirty="0" smtClean="0"/>
              <a:t>)</a:t>
            </a:r>
            <a:r>
              <a:rPr lang="en-US" sz="3000" dirty="0" smtClean="0"/>
              <a:t> +</a:t>
            </a:r>
            <a:r>
              <a:rPr lang="bg-BG" sz="3000" dirty="0" smtClean="0"/>
              <a:t/>
            </a:r>
            <a:br>
              <a:rPr lang="bg-BG" sz="3000" dirty="0" smtClean="0"/>
            </a:br>
            <a:r>
              <a:rPr lang="bg-BG" sz="3000" dirty="0" smtClean="0">
                <a:solidFill>
                  <a:schemeClr val="tx2">
                    <a:lumMod val="75000"/>
                  </a:schemeClr>
                </a:solidFill>
              </a:rPr>
              <a:t>среда за разработка </a:t>
            </a:r>
            <a:r>
              <a:rPr lang="bg-BG" sz="3000" dirty="0" smtClean="0"/>
              <a:t>(например </a:t>
            </a:r>
            <a:r>
              <a:rPr lang="en-US" sz="3000" dirty="0" smtClean="0"/>
              <a:t>Visual Studio)</a:t>
            </a:r>
          </a:p>
          <a:p>
            <a:pPr>
              <a:lnSpc>
                <a:spcPct val="100000"/>
              </a:lnSpc>
            </a:pPr>
            <a:r>
              <a:rPr lang="bg-BG" sz="3200" dirty="0" smtClean="0"/>
              <a:t>На </a:t>
            </a:r>
            <a:r>
              <a:rPr lang="en-US" sz="3200" dirty="0" smtClean="0"/>
              <a:t>C# </a:t>
            </a:r>
            <a:r>
              <a:rPr lang="bg-BG" sz="3200" dirty="0" smtClean="0"/>
              <a:t>командите се пишат в</a:t>
            </a:r>
            <a:r>
              <a:rPr lang="en-US" sz="3200" dirty="0" smtClean="0"/>
              <a:t> </a:t>
            </a:r>
            <a:r>
              <a:rPr lang="bg-BG" sz="3200" dirty="0" smtClean="0"/>
              <a:t>частта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Main(…)</a:t>
            </a:r>
            <a:endParaRPr lang="en-US" sz="3200" dirty="0" smtClean="0"/>
          </a:p>
          <a:p>
            <a:pPr lvl="1">
              <a:lnSpc>
                <a:spcPct val="100000"/>
              </a:lnSpc>
            </a:pPr>
            <a:endParaRPr lang="en-US" sz="3000" dirty="0"/>
          </a:p>
          <a:p>
            <a:pPr lvl="1">
              <a:lnSpc>
                <a:spcPct val="100000"/>
              </a:lnSpc>
            </a:pPr>
            <a:endParaRPr lang="en-US" sz="3000" dirty="0" smtClean="0"/>
          </a:p>
          <a:p>
            <a:pPr lvl="1">
              <a:lnSpc>
                <a:spcPct val="100000"/>
              </a:lnSpc>
            </a:pPr>
            <a:endParaRPr lang="en-US" sz="3000" dirty="0"/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bg-BG" sz="3000" dirty="0" smtClean="0"/>
              <a:t>Печатаме с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Console.WriteLine(…)</a:t>
            </a:r>
            <a:r>
              <a:rPr lang="en-US" sz="3000" dirty="0" smtClean="0"/>
              <a:t>, </a:t>
            </a:r>
            <a:r>
              <a:rPr lang="bg-BG" sz="3000" dirty="0" smtClean="0"/>
              <a:t>стартираме с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[Ctrl+F5]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Какво научихме днес?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124" y="3495297"/>
            <a:ext cx="2786628" cy="2067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933989" y="4258235"/>
            <a:ext cx="7217824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Main(string[] args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endParaRPr lang="bg-BG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Console.WriteLine("Hello");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bg-BG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означава "програмиране"?</a:t>
            </a:r>
          </a:p>
        </p:txBody>
      </p:sp>
      <p:sp>
        <p:nvSpPr>
          <p:cNvPr id="460805" name="Rectangle 5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dirty="0" smtClean="0"/>
              <a:t>Да "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програмираме</a:t>
            </a:r>
            <a:r>
              <a:rPr lang="bg-BG" dirty="0" smtClean="0"/>
              <a:t>" означава да даваме</a:t>
            </a:r>
            <a:r>
              <a:rPr lang="en-US" dirty="0" smtClean="0"/>
              <a:t>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команди</a:t>
            </a:r>
            <a:r>
              <a:rPr lang="bg-BG" dirty="0" smtClean="0"/>
              <a:t> на компютъра какво да прави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bg-BG" dirty="0" smtClean="0"/>
              <a:t>Командите се подреждат една след друга</a:t>
            </a:r>
          </a:p>
          <a:p>
            <a:pPr lvl="2">
              <a:lnSpc>
                <a:spcPct val="100000"/>
              </a:lnSpc>
            </a:pPr>
            <a:r>
              <a:rPr lang="bg-BG" dirty="0" smtClean="0"/>
              <a:t>Така те образуват "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компютърна програма</a:t>
            </a:r>
            <a:r>
              <a:rPr lang="bg-BG" dirty="0" smtClean="0"/>
              <a:t>"</a:t>
            </a:r>
          </a:p>
          <a:p>
            <a:pPr lvl="2">
              <a:lnSpc>
                <a:spcPct val="100000"/>
              </a:lnSpc>
            </a:pPr>
            <a:r>
              <a:rPr lang="bg-BG" dirty="0" smtClean="0"/>
              <a:t>Компютърната програма е поредица от команди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bg-BG" dirty="0" smtClean="0"/>
              <a:t>Програмите се пишат на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език за програмиране</a:t>
            </a:r>
          </a:p>
          <a:p>
            <a:pPr lvl="2">
              <a:lnSpc>
                <a:spcPct val="100000"/>
              </a:lnSpc>
            </a:pPr>
            <a:r>
              <a:rPr lang="bg-BG" dirty="0" smtClean="0"/>
              <a:t>Например </a:t>
            </a:r>
            <a:r>
              <a:rPr lang="en-US" dirty="0" smtClean="0"/>
              <a:t>C#, Java, JavaScript</a:t>
            </a:r>
            <a:r>
              <a:rPr lang="bg-BG" dirty="0" smtClean="0"/>
              <a:t>,</a:t>
            </a:r>
            <a:r>
              <a:rPr lang="en-US" dirty="0" smtClean="0"/>
              <a:t> Python, PHP</a:t>
            </a:r>
            <a:r>
              <a:rPr lang="bg-BG" dirty="0" smtClean="0"/>
              <a:t>, </a:t>
            </a:r>
            <a:r>
              <a:rPr lang="en-US" dirty="0" smtClean="0"/>
              <a:t>C</a:t>
            </a:r>
            <a:r>
              <a:rPr lang="bg-BG" dirty="0" smtClean="0"/>
              <a:t>, </a:t>
            </a:r>
            <a:r>
              <a:rPr lang="en-US" dirty="0" smtClean="0"/>
              <a:t>C++, </a:t>
            </a:r>
            <a:r>
              <a:rPr lang="bg-BG" dirty="0" smtClean="0"/>
              <a:t>…</a:t>
            </a:r>
          </a:p>
          <a:p>
            <a:pPr lvl="2">
              <a:lnSpc>
                <a:spcPct val="100000"/>
              </a:lnSpc>
            </a:pPr>
            <a:r>
              <a:rPr lang="bg-BG" dirty="0" smtClean="0"/>
              <a:t>Използва се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среда за програмиране </a:t>
            </a:r>
            <a:r>
              <a:rPr lang="bg-BG" dirty="0" smtClean="0"/>
              <a:t>(например </a:t>
            </a:r>
            <a:r>
              <a:rPr lang="en-US" dirty="0" smtClean="0"/>
              <a:t>Visual Studio)</a:t>
            </a:r>
            <a:endParaRPr lang="bg-BG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21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Първи стъпки в кодирането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://softuni.bg/courses/programming-basics</a:t>
            </a:r>
            <a:r>
              <a:rPr lang="en-US" dirty="0" smtClean="0">
                <a:hlinkClick r:id="rId3"/>
              </a:rPr>
              <a:t>/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987552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bg-BG" dirty="0" smtClean="0"/>
              <a:t>Настоящият курс </a:t>
            </a:r>
            <a:r>
              <a:rPr lang="en-US" dirty="0" smtClean="0"/>
              <a:t>(</a:t>
            </a:r>
            <a:r>
              <a:rPr lang="bg-BG" dirty="0" smtClean="0"/>
              <a:t>слайдове</a:t>
            </a:r>
            <a:r>
              <a:rPr lang="en-US" dirty="0" smtClean="0"/>
              <a:t>, </a:t>
            </a:r>
            <a:r>
              <a:rPr lang="bg-BG" dirty="0" smtClean="0"/>
              <a:t>примери</a:t>
            </a:r>
            <a:r>
              <a:rPr lang="en-US" dirty="0" smtClean="0"/>
              <a:t>, </a:t>
            </a:r>
            <a:r>
              <a:rPr lang="bg-BG" dirty="0" smtClean="0"/>
              <a:t>видео</a:t>
            </a:r>
            <a:r>
              <a:rPr lang="en-US" dirty="0" smtClean="0"/>
              <a:t>, </a:t>
            </a:r>
            <a:r>
              <a:rPr lang="bg-BG" dirty="0" smtClean="0"/>
              <a:t>задачи и др.</a:t>
            </a:r>
            <a:r>
              <a:rPr lang="en-US" dirty="0" smtClean="0"/>
              <a:t>)</a:t>
            </a:r>
            <a:r>
              <a:rPr lang="bg-BG" dirty="0" smtClean="0"/>
              <a:t> се разпространяват под свободен лиценз </a:t>
            </a:r>
            <a:r>
              <a:rPr lang="en-US" dirty="0" smtClean="0"/>
              <a:t>"</a:t>
            </a:r>
            <a:r>
              <a:rPr lang="en-US" dirty="0" smtClean="0">
                <a:hlinkClick r:id="rId3"/>
              </a:rPr>
              <a:t>Creative </a:t>
            </a:r>
            <a:r>
              <a:rPr lang="en-US" dirty="0">
                <a:hlinkClick r:id="rId3"/>
              </a:rPr>
              <a:t>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</a:t>
            </a:r>
            <a:r>
              <a:rPr lang="en-US" dirty="0" smtClean="0">
                <a:hlinkClick r:id="rId3"/>
              </a:rPr>
              <a:t>International</a:t>
            </a:r>
            <a:r>
              <a:rPr lang="en-US" dirty="0" smtClean="0"/>
              <a:t>"</a:t>
            </a:r>
            <a:endParaRPr lang="bg-BG" dirty="0" smtClean="0"/>
          </a:p>
          <a:p>
            <a:endParaRPr lang="bg-BG" sz="2400" dirty="0"/>
          </a:p>
          <a:p>
            <a:endParaRPr lang="bg-BG" sz="2400" dirty="0" smtClean="0"/>
          </a:p>
          <a:p>
            <a:endParaRPr lang="bg-BG" sz="2400" dirty="0" smtClean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bg-BG" sz="2400" dirty="0" smtClean="0"/>
              <a:t>Благодарности</a:t>
            </a:r>
            <a:r>
              <a:rPr lang="en-US" sz="2400" dirty="0" smtClean="0"/>
              <a:t>: </a:t>
            </a:r>
            <a:r>
              <a:rPr lang="bg-BG" sz="2400" dirty="0" smtClean="0"/>
              <a:t>настоящият материал може да съдържа части от следните източници</a:t>
            </a:r>
            <a:endParaRPr lang="en-US" sz="2400" dirty="0" smtClean="0"/>
          </a:p>
          <a:p>
            <a:pPr lvl="1"/>
            <a:r>
              <a:rPr lang="bg-BG" sz="2000" dirty="0" smtClean="0"/>
              <a:t>Книга </a:t>
            </a:r>
            <a:r>
              <a:rPr lang="en-US" sz="2000" dirty="0" smtClean="0"/>
              <a:t>"</a:t>
            </a:r>
            <a:r>
              <a:rPr lang="bg-BG" sz="2000" dirty="0" smtClean="0">
                <a:hlinkClick r:id="rId4"/>
              </a:rPr>
              <a:t>Основи на програмирането със </a:t>
            </a:r>
            <a:r>
              <a:rPr lang="en-US" sz="2000" dirty="0" smtClean="0">
                <a:hlinkClick r:id="rId4"/>
              </a:rPr>
              <a:t>C#"</a:t>
            </a:r>
            <a:r>
              <a:rPr lang="bg-BG" sz="2000" dirty="0" smtClean="0"/>
              <a:t> от Светлин Наков и колектив с лиценз</a:t>
            </a:r>
            <a:r>
              <a:rPr lang="en-US" sz="2000" dirty="0" smtClean="0"/>
              <a:t> </a:t>
            </a:r>
            <a:r>
              <a:rPr lang="en-US" sz="2000" dirty="0" smtClean="0">
                <a:hlinkClick r:id="rId5"/>
              </a:rPr>
              <a:t>CC-BY-SA</a:t>
            </a:r>
            <a:endParaRPr lang="bg-BG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Лиценз</a:t>
            </a:r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462620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48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04426" y="103188"/>
            <a:ext cx="8869723" cy="936625"/>
          </a:xfrm>
        </p:spPr>
        <p:txBody>
          <a:bodyPr>
            <a:normAutofit/>
          </a:bodyPr>
          <a:lstStyle/>
          <a:p>
            <a:r>
              <a:rPr lang="bg-BG" dirty="0" smtClean="0"/>
              <a:t>Безплатни обучения в </a:t>
            </a:r>
            <a:r>
              <a:rPr lang="bg-BG" noProof="1" smtClean="0"/>
              <a:t>СофтУни</a:t>
            </a:r>
            <a:endParaRPr lang="bg-BG" noProof="1"/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27012" y="1039813"/>
            <a:ext cx="9429532" cy="56388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bg-BG" sz="3200" dirty="0" smtClean="0"/>
              <a:t>Фондация "Софтуерен университет" </a:t>
            </a:r>
            <a:r>
              <a:rPr lang="en-US" sz="3200" dirty="0" smtClean="0"/>
              <a:t>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bg-BG" sz="3200" dirty="0" smtClean="0"/>
              <a:t>Софтуерен университет </a:t>
            </a:r>
            <a:r>
              <a:rPr lang="en-US" sz="3200" dirty="0" smtClean="0"/>
              <a:t>– </a:t>
            </a:r>
            <a:r>
              <a:rPr lang="bg-BG" sz="3200" dirty="0" smtClean="0"/>
              <a:t>качествено образование, професия и работа за софтуерни инженери</a:t>
            </a:r>
            <a:endParaRPr lang="en-US" sz="3200" dirty="0"/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bg-BG" noProof="1" smtClean="0"/>
              <a:t>СофтУни</a:t>
            </a:r>
            <a:r>
              <a:rPr lang="bg-BG" dirty="0" smtClean="0"/>
              <a:t> </a:t>
            </a:r>
            <a:r>
              <a:rPr lang="en-US" dirty="0" smtClean="0"/>
              <a:t>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bg-BG" noProof="1" smtClean="0"/>
              <a:t>СофтУни</a:t>
            </a:r>
            <a:r>
              <a:rPr lang="en-US" dirty="0" smtClean="0"/>
              <a:t> </a:t>
            </a:r>
            <a:r>
              <a:rPr lang="en-US" dirty="0"/>
              <a:t>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bg-BG" noProof="1" smtClean="0"/>
              <a:t>СофтУни форуми</a:t>
            </a:r>
            <a:r>
              <a:rPr lang="en-US" noProof="1" smtClean="0"/>
              <a:t>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510966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129404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0412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12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3202" y="5540172"/>
            <a:ext cx="970156" cy="965726"/>
          </a:xfrm>
          <a:prstGeom prst="rect">
            <a:avLst/>
          </a:prstGeom>
        </p:spPr>
      </p:pic>
      <p:pic>
        <p:nvPicPr>
          <p:cNvPr id="14" name="Picture 13" descr="http://softuni.bg" title="Software University">
            <a:hlinkClick r:id="rId14" tooltip="Software University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268" y="1566110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932612" y="3213098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27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Програма, която свири музикалната нота "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ла</a:t>
            </a:r>
            <a:r>
              <a:rPr lang="bg-BG" sz="3200" dirty="0" smtClean="0"/>
              <a:t>" (за 0.5 секунд</a:t>
            </a:r>
            <a:r>
              <a:rPr lang="bg-BG" sz="3200" dirty="0"/>
              <a:t>и</a:t>
            </a:r>
            <a:r>
              <a:rPr lang="bg-BG" sz="3200" dirty="0" smtClean="0"/>
              <a:t>)</a:t>
            </a:r>
            <a:endParaRPr lang="bg-BG" sz="3200" dirty="0"/>
          </a:p>
          <a:p>
            <a:endParaRPr lang="bg-BG" sz="3200" dirty="0"/>
          </a:p>
          <a:p>
            <a:pPr>
              <a:spcBef>
                <a:spcPts val="1200"/>
              </a:spcBef>
            </a:pPr>
            <a:r>
              <a:rPr lang="bg-BG" sz="3200" dirty="0"/>
              <a:t>Програма, която свири поредица </a:t>
            </a:r>
            <a:r>
              <a:rPr lang="bg-BG" sz="3200" dirty="0" smtClean="0"/>
              <a:t>от музикални </a:t>
            </a:r>
            <a:r>
              <a:rPr lang="bg-BG" sz="3200" dirty="0"/>
              <a:t>ноти:</a:t>
            </a:r>
          </a:p>
          <a:p>
            <a:pPr>
              <a:spcBef>
                <a:spcPts val="0"/>
              </a:spcBef>
            </a:pPr>
            <a:endParaRPr lang="bg-BG" sz="3200" dirty="0"/>
          </a:p>
          <a:p>
            <a:pPr>
              <a:spcBef>
                <a:spcPts val="0"/>
              </a:spcBef>
            </a:pPr>
            <a:endParaRPr lang="bg-BG" sz="3200" dirty="0"/>
          </a:p>
          <a:p>
            <a:pPr>
              <a:spcBef>
                <a:spcPts val="0"/>
              </a:spcBef>
            </a:pPr>
            <a:r>
              <a:rPr lang="bg-BG" sz="3200" dirty="0"/>
              <a:t>Програма, която </a:t>
            </a:r>
            <a:r>
              <a:rPr lang="bg-BG" sz="3200" dirty="0" smtClean="0"/>
              <a:t>конвертира от </a:t>
            </a:r>
            <a:r>
              <a:rPr lang="bg-BG" sz="3200" dirty="0"/>
              <a:t>левове в евро</a:t>
            </a:r>
            <a:r>
              <a:rPr lang="bg-BG" sz="3200" dirty="0" smtClean="0"/>
              <a:t>: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Компютърна програма – примери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682624" y="3271152"/>
            <a:ext cx="10823576" cy="89255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200; i &lt;= 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nn-NO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000; i += 200)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nn-NO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Console.Beep(i, 100);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682624" y="1869757"/>
            <a:ext cx="10823576" cy="49244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Console.Beep(432, 500);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681036" y="5080842"/>
            <a:ext cx="10823576" cy="129266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nn-NO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leva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nn-NO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euro = leva / 1.95583;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Console.WriteLine(euro</a:t>
            </a:r>
            <a:r>
              <a:rPr lang="nn-NO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7311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Програма</a:t>
            </a:r>
            <a:r>
              <a:rPr lang="bg-BG" dirty="0"/>
              <a:t> == последователност от команди</a:t>
            </a:r>
          </a:p>
          <a:p>
            <a:pPr lvl="1">
              <a:lnSpc>
                <a:spcPct val="100000"/>
              </a:lnSpc>
            </a:pPr>
            <a:r>
              <a:rPr lang="bg-BG" dirty="0"/>
              <a:t>Съдържа команди, </a:t>
            </a:r>
            <a:r>
              <a:rPr lang="bg-BG" dirty="0" smtClean="0"/>
              <a:t>пресмятания, проверки</a:t>
            </a:r>
            <a:r>
              <a:rPr lang="bg-BG" dirty="0"/>
              <a:t>, </a:t>
            </a:r>
            <a:r>
              <a:rPr lang="bg-BG" dirty="0" smtClean="0"/>
              <a:t>повторения, …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bg-BG" dirty="0" smtClean="0"/>
              <a:t>Програмите </a:t>
            </a:r>
            <a:r>
              <a:rPr lang="bg-BG" dirty="0"/>
              <a:t>се пишат </a:t>
            </a:r>
            <a:r>
              <a:rPr lang="bg-BG" dirty="0" smtClean="0"/>
              <a:t>в текстов формат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bg-BG" dirty="0" smtClean="0"/>
              <a:t>Текстът на програмата се нарича</a:t>
            </a:r>
            <a:r>
              <a:rPr lang="en-US" dirty="0" smtClean="0"/>
              <a:t>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сорс код</a:t>
            </a:r>
            <a:endParaRPr lang="bg-BG" dirty="0" smtClean="0"/>
          </a:p>
          <a:p>
            <a:pPr>
              <a:lnSpc>
                <a:spcPct val="100000"/>
              </a:lnSpc>
            </a:pPr>
            <a:r>
              <a:rPr lang="bg-BG" dirty="0" smtClean="0"/>
              <a:t>Сорс кодът се компилира до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изпълним файл</a:t>
            </a:r>
          </a:p>
          <a:p>
            <a:pPr lvl="1">
              <a:lnSpc>
                <a:spcPct val="100000"/>
              </a:lnSpc>
            </a:pPr>
            <a:r>
              <a:rPr lang="bg-BG" dirty="0" smtClean="0"/>
              <a:t>Например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rogram.cs</a:t>
            </a:r>
            <a:r>
              <a:rPr lang="en-US" dirty="0" smtClean="0"/>
              <a:t> </a:t>
            </a:r>
            <a:r>
              <a:rPr lang="bg-BG" dirty="0" smtClean="0">
                <a:sym typeface="Wingdings" panose="05000000000000000000" pitchFamily="2" charset="2"/>
              </a:rPr>
              <a:t>се компилира до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Program.exe</a:t>
            </a:r>
            <a:endParaRPr lang="bg-BG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bg-BG" dirty="0" smtClean="0"/>
              <a:t>Или се изпълнява директно</a:t>
            </a:r>
          </a:p>
          <a:p>
            <a:pPr lvl="2">
              <a:lnSpc>
                <a:spcPct val="100000"/>
              </a:lnSpc>
            </a:pPr>
            <a:r>
              <a:rPr lang="bg-BG" dirty="0" smtClean="0"/>
              <a:t>Например </a:t>
            </a:r>
            <a:r>
              <a:rPr lang="en-US" dirty="0" smtClean="0"/>
              <a:t>JavaScript</a:t>
            </a:r>
            <a:r>
              <a:rPr lang="bg-BG" dirty="0" smtClean="0"/>
              <a:t> сорс кодът се изпълнява от уеб браузъра</a:t>
            </a:r>
            <a:endParaRPr lang="bg-BG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Компютърни програми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58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5199200"/>
            <a:ext cx="10363200" cy="820600"/>
          </a:xfrm>
        </p:spPr>
        <p:txBody>
          <a:bodyPr/>
          <a:lstStyle/>
          <a:p>
            <a:r>
              <a:rPr lang="bg-BG" dirty="0" smtClean="0"/>
              <a:t>Да направим конзолна програмка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484" y="1615290"/>
            <a:ext cx="9515856" cy="3200398"/>
          </a:xfrm>
          <a:prstGeom prst="rect">
            <a:avLst/>
          </a:prstGeom>
          <a:ln>
            <a:solidFill>
              <a:srgbClr val="0097CC"/>
            </a:solidFill>
          </a:ln>
        </p:spPr>
      </p:pic>
    </p:spTree>
    <p:extLst>
      <p:ext uri="{BB962C8B-B14F-4D97-AF65-F5344CB8AC3E}">
        <p14:creationId xmlns:p14="http://schemas.microsoft.com/office/powerpoint/2010/main" val="364600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За да програмирате, ви трябва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среда за разработка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Integrated Development Environment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IDE</a:t>
            </a:r>
            <a:r>
              <a:rPr lang="en-US" dirty="0" smtClean="0"/>
              <a:t>)</a:t>
            </a:r>
          </a:p>
          <a:p>
            <a:pPr lvl="1"/>
            <a:r>
              <a:rPr lang="bg-BG" dirty="0" smtClean="0"/>
              <a:t>За </a:t>
            </a:r>
            <a:r>
              <a:rPr lang="en-US" dirty="0" smtClean="0"/>
              <a:t>C# </a:t>
            </a:r>
            <a:r>
              <a:rPr lang="en-US" dirty="0" smtClean="0">
                <a:sym typeface="Wingdings" panose="05000000000000000000" pitchFamily="2" charset="2"/>
              </a:rPr>
              <a:t> Visual Studio; </a:t>
            </a:r>
            <a:r>
              <a:rPr lang="bg-BG" dirty="0" smtClean="0">
                <a:sym typeface="Wingdings" panose="05000000000000000000" pitchFamily="2" charset="2"/>
              </a:rPr>
              <a:t>за </a:t>
            </a:r>
            <a:r>
              <a:rPr lang="en-US" dirty="0" smtClean="0">
                <a:sym typeface="Wingdings" panose="05000000000000000000" pitchFamily="2" charset="2"/>
              </a:rPr>
              <a:t>Java  Eclipse; </a:t>
            </a:r>
            <a:r>
              <a:rPr lang="bg-BG" dirty="0" smtClean="0">
                <a:sym typeface="Wingdings" panose="05000000000000000000" pitchFamily="2" charset="2"/>
              </a:rPr>
              <a:t>за </a:t>
            </a:r>
            <a:r>
              <a:rPr lang="en-US" dirty="0" smtClean="0">
                <a:sym typeface="Wingdings" panose="05000000000000000000" pitchFamily="2" charset="2"/>
              </a:rPr>
              <a:t>PHP  PHP Storm</a:t>
            </a:r>
            <a:endParaRPr lang="bg-BG" dirty="0" smtClean="0"/>
          </a:p>
          <a:p>
            <a:r>
              <a:rPr lang="bg-BG" dirty="0" smtClean="0"/>
              <a:t>Инсталирайте си </a:t>
            </a:r>
            <a:r>
              <a:rPr lang="en-US" dirty="0" smtClean="0"/>
              <a:t>Microsoft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Visual Studio </a:t>
            </a:r>
            <a:r>
              <a:rPr lang="en-US" dirty="0" smtClean="0"/>
              <a:t>Community 2015</a:t>
            </a:r>
          </a:p>
          <a:p>
            <a:pPr lvl="1"/>
            <a:r>
              <a:rPr lang="en-US" dirty="0">
                <a:hlinkClick r:id="rId2"/>
              </a:rPr>
              <a:t>https</a:t>
            </a:r>
            <a:r>
              <a:rPr lang="en-US" dirty="0" smtClean="0">
                <a:hlinkClick r:id="rId2"/>
              </a:rPr>
              <a:t>://visualstudio.com/products/visual-studio-community-vs</a:t>
            </a:r>
            <a:endParaRPr lang="bg-BG" dirty="0" smtClean="0"/>
          </a:p>
          <a:p>
            <a:pPr lvl="1"/>
            <a:r>
              <a:rPr lang="bg-BG" dirty="0" smtClean="0"/>
              <a:t>Може и по-стара версия на </a:t>
            </a:r>
            <a:r>
              <a:rPr lang="en-US" dirty="0" smtClean="0"/>
              <a:t>Visual Studio</a:t>
            </a:r>
            <a:endParaRPr lang="bg-BG" dirty="0" smtClean="0"/>
          </a:p>
          <a:p>
            <a:r>
              <a:rPr lang="bg-BG" dirty="0" smtClean="0"/>
              <a:t>Под </a:t>
            </a:r>
            <a:r>
              <a:rPr lang="en-US" dirty="0" smtClean="0"/>
              <a:t>Linux </a:t>
            </a:r>
            <a:r>
              <a:rPr lang="bg-BG" dirty="0" smtClean="0"/>
              <a:t>и </a:t>
            </a:r>
            <a:r>
              <a:rPr lang="en-US" dirty="0" smtClean="0"/>
              <a:t>Mac OS X </a:t>
            </a:r>
            <a:r>
              <a:rPr lang="bg-BG" dirty="0" smtClean="0"/>
              <a:t>може да се ползва друга среда</a:t>
            </a:r>
            <a:endParaRPr lang="en-US" dirty="0" smtClean="0"/>
          </a:p>
          <a:p>
            <a:pPr lvl="1"/>
            <a:r>
              <a:rPr lang="en-US" noProof="1" smtClean="0"/>
              <a:t>MonoDevelop</a:t>
            </a:r>
            <a:r>
              <a:rPr lang="en-US" dirty="0" smtClean="0"/>
              <a:t> </a:t>
            </a:r>
            <a:r>
              <a:rPr lang="en-US" dirty="0"/>
              <a:t>–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www.monodevelop.com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Среда за разработка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75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3465599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bg-BG" dirty="0" smtClean="0"/>
              <a:t>Стартирайте </a:t>
            </a:r>
            <a:r>
              <a:rPr lang="en-US" dirty="0" smtClean="0"/>
              <a:t>Visual Studio</a:t>
            </a:r>
          </a:p>
          <a:p>
            <a:pPr>
              <a:lnSpc>
                <a:spcPct val="110000"/>
              </a:lnSpc>
            </a:pPr>
            <a:r>
              <a:rPr lang="bg-BG" dirty="0" smtClean="0"/>
              <a:t>Нов конзолен проект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[File]</a:t>
            </a:r>
            <a:r>
              <a:rPr lang="en-US" dirty="0" smtClean="0">
                <a:sym typeface="Wingdings" panose="05000000000000000000" pitchFamily="2" charset="2"/>
              </a:rPr>
              <a:t> [New]  [Project]  [Visual C#]  [Windows]  [Console Application]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Създаване на конзолна програма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3555100" y="1351621"/>
            <a:ext cx="8153400" cy="4875443"/>
            <a:chOff x="3555100" y="1351621"/>
            <a:chExt cx="8153400" cy="4875443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55100" y="1351621"/>
              <a:ext cx="8153400" cy="4875443"/>
            </a:xfrm>
            <a:prstGeom prst="rect">
              <a:avLst/>
            </a:prstGeom>
          </p:spPr>
        </p:pic>
        <p:sp>
          <p:nvSpPr>
            <p:cNvPr id="6" name="Rounded Rectangle 5"/>
            <p:cNvSpPr/>
            <p:nvPr/>
          </p:nvSpPr>
          <p:spPr>
            <a:xfrm>
              <a:off x="4188506" y="2706624"/>
              <a:ext cx="587201" cy="189249"/>
            </a:xfrm>
            <a:prstGeom prst="roundRect">
              <a:avLst>
                <a:gd name="adj" fmla="val 2652"/>
              </a:avLst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5893346" y="3229288"/>
              <a:ext cx="3006814" cy="403928"/>
            </a:xfrm>
            <a:prstGeom prst="roundRect">
              <a:avLst>
                <a:gd name="adj" fmla="val 2652"/>
              </a:avLst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91181" y="4872593"/>
              <a:ext cx="781185" cy="215679"/>
            </a:xfrm>
            <a:prstGeom prst="roundRect">
              <a:avLst>
                <a:gd name="adj" fmla="val 2652"/>
              </a:avLst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9951592" y="5919216"/>
              <a:ext cx="752984" cy="249936"/>
            </a:xfrm>
            <a:prstGeom prst="roundRect">
              <a:avLst>
                <a:gd name="adj" fmla="val 2652"/>
              </a:avLst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</p:spTree>
    <p:extLst>
      <p:ext uri="{BB962C8B-B14F-4D97-AF65-F5344CB8AC3E}">
        <p14:creationId xmlns:p14="http://schemas.microsoft.com/office/powerpoint/2010/main" val="231044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1267</Words>
  <Application>Microsoft Office PowerPoint</Application>
  <PresentationFormat>Custom</PresentationFormat>
  <Paragraphs>249</Paragraphs>
  <Slides>42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Consolas</vt:lpstr>
      <vt:lpstr>Wingdings</vt:lpstr>
      <vt:lpstr>Wingdings 2</vt:lpstr>
      <vt:lpstr>SoftUni 16x9</vt:lpstr>
      <vt:lpstr>Първи стъпки в кодирането</vt:lpstr>
      <vt:lpstr>Съдържание</vt:lpstr>
      <vt:lpstr>Какво означава "да програмираме"?</vt:lpstr>
      <vt:lpstr>Какво означава "програмиране"?</vt:lpstr>
      <vt:lpstr>Компютърна програма – примери</vt:lpstr>
      <vt:lpstr>Компютърни програми</vt:lpstr>
      <vt:lpstr>Да направим конзолна програмка</vt:lpstr>
      <vt:lpstr>Среда за разработка</vt:lpstr>
      <vt:lpstr>Създаване на конзолна програма</vt:lpstr>
      <vt:lpstr>Писане на програмен код</vt:lpstr>
      <vt:lpstr>Писане на програмен код (2)</vt:lpstr>
      <vt:lpstr>Стартиране на програмата</vt:lpstr>
      <vt:lpstr>Тестване на програмата в Judge</vt:lpstr>
      <vt:lpstr>Типични грешки в C# програмите</vt:lpstr>
      <vt:lpstr>Конзолни програмки със C#</vt:lpstr>
      <vt:lpstr>Да направим графична програмка</vt:lpstr>
      <vt:lpstr>Конзолни и настолни приложения</vt:lpstr>
      <vt:lpstr>Създаване на Windows Forms приложение</vt:lpstr>
      <vt:lpstr>Редактор за потребителски интерфейс</vt:lpstr>
      <vt:lpstr>Поставяне на контроли във формата</vt:lpstr>
      <vt:lpstr>Задаване на имена на контролите</vt:lpstr>
      <vt:lpstr>Задаване на заглавия (Text) в контролите</vt:lpstr>
      <vt:lpstr>Визуално подреждане на контролите</vt:lpstr>
      <vt:lpstr>Тестване на приложението</vt:lpstr>
      <vt:lpstr>Сумиране на числата</vt:lpstr>
      <vt:lpstr>Пишем C# кода за бутона [Calculate]</vt:lpstr>
      <vt:lpstr>Тестваме приложението</vt:lpstr>
      <vt:lpstr>Промяна в кода: хващане на грешни числа</vt:lpstr>
      <vt:lpstr>Тестваме приложението отново</vt:lpstr>
      <vt:lpstr>Графично приложение</vt:lpstr>
      <vt:lpstr>Да направим уеб приложение</vt:lpstr>
      <vt:lpstr>Конзолни и уеб приложения</vt:lpstr>
      <vt:lpstr>Създаване на уеб приложение</vt:lpstr>
      <vt:lpstr>Създаване на уеб приложение (2)</vt:lpstr>
      <vt:lpstr>Създаване на изглед: Index.cshtml</vt:lpstr>
      <vt:lpstr>Създаване на действие: HomeCntroller.cs</vt:lpstr>
      <vt:lpstr>Стартиране на уеб приложението</vt:lpstr>
      <vt:lpstr>Изграждане на уеб приложение</vt:lpstr>
      <vt:lpstr>Какво научихме днес?</vt:lpstr>
      <vt:lpstr>Първи стъпки в кодирането</vt:lpstr>
      <vt:lpstr>Лиценз</vt:lpstr>
      <vt:lpstr>Безплатни обучения в СофтУни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Първи стъпки в кодирането</dc:title>
  <dc:subject>Coding 101 Course</dc:subject>
  <dc:creator/>
  <cp:keywords>Sofware University, SoftUni, programming, coding, software development, education, training, course, курс, програмиране, кодене, кодиране, СофтУни</cp:keywords>
  <dc:description>https://softuni.bg/courses/programming-basics/</dc:description>
  <cp:lastModifiedBy/>
  <cp:revision>1</cp:revision>
  <dcterms:created xsi:type="dcterms:W3CDTF">2014-01-02T17:00:34Z</dcterms:created>
  <dcterms:modified xsi:type="dcterms:W3CDTF">2016-03-12T12:32:13Z</dcterms:modified>
  <cp:category>computer programming;programming;C#;програмиране;кодиране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